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D6E8A-B95A-4E6D-A42B-B78CB3C28ABE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39F65-8D69-4619-B45A-05349DE7D5F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C0C3-6F9F-4473-811D-26052102C755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1F589-6250-4E12-BA79-530CEA1FAB0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B49E9-CA85-40AD-8B17-8E598A8FBF42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DA55E-B5EA-48A8-B561-9FEDF04DF5C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C852-069A-417F-8B67-E2E6ABAD69F1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6778-674F-47DF-AD62-1FF86F36CF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C4BE6-865F-4AEB-95AE-DA4796236993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9E8E-2308-4BD1-ABE5-6E42D6102CF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DDED-33F8-4934-9115-7D11DF8C6169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10714-8C15-40CD-B566-DEC3C37C5D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62FC-FFFB-48B8-A90E-5A7E859547C2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348D-7C6A-4945-ADDA-0D0735F2CEA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655-3896-45FE-9C2E-73DDAB386BED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6AD41-EF63-45AD-8DB7-5DB0F2CD996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A665-859A-43CD-88A7-74357CF6268E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E264-245F-4103-9E61-6923942DE1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C71F-F601-431B-B9B9-17B3FE304F34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255E-1399-4B34-B1F1-7EC3911CEB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BBFC-8231-4DF8-B603-66EB71C2521F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0D2F-F2C2-4E93-8D8E-26B6AFC793B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02ED41-B69F-4B2D-AE52-8A58D791E882}" type="datetimeFigureOut">
              <a:rPr lang="en-US"/>
              <a:pPr>
                <a:defRPr/>
              </a:pPr>
              <a:t>2/10/21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83E9AF-7F8F-49DD-9833-377515C6288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upo 2"/>
          <p:cNvGrpSpPr>
            <a:grpSpLocks/>
          </p:cNvGrpSpPr>
          <p:nvPr/>
        </p:nvGrpSpPr>
        <p:grpSpPr bwMode="auto">
          <a:xfrm>
            <a:off x="2620963" y="3449638"/>
            <a:ext cx="1868487" cy="2079625"/>
            <a:chOff x="2964566" y="3723767"/>
            <a:chExt cx="2594562" cy="2333489"/>
          </a:xfrm>
        </p:grpSpPr>
        <p:grpSp>
          <p:nvGrpSpPr>
            <p:cNvPr id="2069" name="Grupo 29"/>
            <p:cNvGrpSpPr>
              <a:grpSpLocks/>
            </p:cNvGrpSpPr>
            <p:nvPr/>
          </p:nvGrpSpPr>
          <p:grpSpPr bwMode="auto">
            <a:xfrm>
              <a:off x="2964566" y="3723767"/>
              <a:ext cx="2594562" cy="2333489"/>
              <a:chOff x="4153345" y="1706272"/>
              <a:chExt cx="2322097" cy="2141621"/>
            </a:xfrm>
          </p:grpSpPr>
          <p:grpSp>
            <p:nvGrpSpPr>
              <p:cNvPr id="2071" name="Grupo 30"/>
              <p:cNvGrpSpPr>
                <a:grpSpLocks/>
              </p:cNvGrpSpPr>
              <p:nvPr/>
            </p:nvGrpSpPr>
            <p:grpSpPr bwMode="auto">
              <a:xfrm>
                <a:off x="4153345" y="1706272"/>
                <a:ext cx="2322097" cy="2141621"/>
                <a:chOff x="4267757" y="1906820"/>
                <a:chExt cx="3994486" cy="3777916"/>
              </a:xfrm>
            </p:grpSpPr>
            <p:pic>
              <p:nvPicPr>
                <p:cNvPr id="2074" name="Imagen 33"/>
                <p:cNvPicPr>
                  <a:picLocks noChangeAspect="1"/>
                </p:cNvPicPr>
                <p:nvPr/>
              </p:nvPicPr>
              <p:blipFill>
                <a:blip r:embed="rId2" cstate="print"/>
                <a:srcRect l="33386" t="20888" r="35913" b="27467"/>
                <a:stretch>
                  <a:fillRect/>
                </a:stretch>
              </p:blipFill>
              <p:spPr bwMode="auto">
                <a:xfrm>
                  <a:off x="4267757" y="1906820"/>
                  <a:ext cx="3994486" cy="37779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5" name="Elipse 34"/>
                <p:cNvSpPr/>
                <p:nvPr/>
              </p:nvSpPr>
              <p:spPr>
                <a:xfrm>
                  <a:off x="5665997" y="4476379"/>
                  <a:ext cx="397072" cy="346069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CO" dirty="0"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Elipse 35"/>
                <p:cNvSpPr/>
                <p:nvPr/>
              </p:nvSpPr>
              <p:spPr>
                <a:xfrm rot="10452637" flipH="1" flipV="1">
                  <a:off x="4440839" y="2976748"/>
                  <a:ext cx="461555" cy="50180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CO" dirty="0"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Elipse 36"/>
                <p:cNvSpPr/>
                <p:nvPr/>
              </p:nvSpPr>
              <p:spPr>
                <a:xfrm>
                  <a:off x="6259909" y="4118774"/>
                  <a:ext cx="254535" cy="325882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CO" dirty="0"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Elipse 37"/>
                <p:cNvSpPr/>
                <p:nvPr/>
              </p:nvSpPr>
              <p:spPr>
                <a:xfrm>
                  <a:off x="6891153" y="3492968"/>
                  <a:ext cx="583731" cy="444121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CO" dirty="0"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2" name="Elipse 31"/>
              <p:cNvSpPr/>
              <p:nvPr/>
            </p:nvSpPr>
            <p:spPr>
              <a:xfrm>
                <a:off x="5281841" y="2432134"/>
                <a:ext cx="205181" cy="279555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O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4800455" y="2616869"/>
                <a:ext cx="205181" cy="27792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O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70" name="4 CuadroTexto"/>
            <p:cNvSpPr txBox="1">
              <a:spLocks noChangeArrowheads="1"/>
            </p:cNvSpPr>
            <p:nvPr/>
          </p:nvSpPr>
          <p:spPr bwMode="auto">
            <a:xfrm>
              <a:off x="5165314" y="5645055"/>
              <a:ext cx="393813" cy="328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s-AR" altLang="en-US" sz="1300">
                  <a:solidFill>
                    <a:srgbClr val="FF6600"/>
                  </a:solidFill>
                  <a:ea typeface="MS PGothic" pitchFamily="34" charset="-128"/>
                </a:rPr>
                <a:t>B</a:t>
              </a:r>
              <a:endParaRPr lang="es-AR" altLang="en-US" sz="1100">
                <a:solidFill>
                  <a:srgbClr val="FFC000"/>
                </a:solidFill>
                <a:ea typeface="MS PGothic" pitchFamily="34" charset="-128"/>
              </a:endParaRPr>
            </a:p>
          </p:txBody>
        </p:sp>
      </p:grpSp>
      <p:grpSp>
        <p:nvGrpSpPr>
          <p:cNvPr id="2051" name="Grupo 7"/>
          <p:cNvGrpSpPr>
            <a:grpSpLocks/>
          </p:cNvGrpSpPr>
          <p:nvPr/>
        </p:nvGrpSpPr>
        <p:grpSpPr bwMode="auto">
          <a:xfrm>
            <a:off x="6496050" y="1614488"/>
            <a:ext cx="2428875" cy="1511300"/>
            <a:chOff x="8241734" y="1767070"/>
            <a:chExt cx="3649873" cy="1685998"/>
          </a:xfrm>
        </p:grpSpPr>
        <p:pic>
          <p:nvPicPr>
            <p:cNvPr id="2067" name="Imagen 4"/>
            <p:cNvPicPr>
              <a:picLocks noChangeAspect="1"/>
            </p:cNvPicPr>
            <p:nvPr/>
          </p:nvPicPr>
          <p:blipFill>
            <a:blip r:embed="rId3" cstate="print"/>
            <a:srcRect l="32237" t="20638" r="13251" b="40118"/>
            <a:stretch>
              <a:fillRect/>
            </a:stretch>
          </p:blipFill>
          <p:spPr bwMode="auto">
            <a:xfrm>
              <a:off x="9031705" y="1767070"/>
              <a:ext cx="2859902" cy="1677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8" name="Imagen 21"/>
            <p:cNvPicPr>
              <a:picLocks noChangeAspect="1"/>
            </p:cNvPicPr>
            <p:nvPr/>
          </p:nvPicPr>
          <p:blipFill>
            <a:blip r:embed="rId3" cstate="print"/>
            <a:srcRect l="6631" t="20638" r="76170" b="40118"/>
            <a:stretch>
              <a:fillRect/>
            </a:stretch>
          </p:blipFill>
          <p:spPr bwMode="auto">
            <a:xfrm>
              <a:off x="8241734" y="1775092"/>
              <a:ext cx="902263" cy="1677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2" name="1 CuadroTexto"/>
          <p:cNvSpPr txBox="1">
            <a:spLocks noChangeArrowheads="1"/>
          </p:cNvSpPr>
          <p:nvPr/>
        </p:nvSpPr>
        <p:spPr bwMode="auto">
          <a:xfrm>
            <a:off x="219075" y="161925"/>
            <a:ext cx="7847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altLang="en-US" sz="2400" b="1" dirty="0">
                <a:solidFill>
                  <a:srgbClr val="FF0000"/>
                </a:solidFill>
                <a:ea typeface="MS PGothic" pitchFamily="34" charset="-128"/>
              </a:rPr>
              <a:t>TITULO: ENDOMETRIOSIS CUTÁNEA</a:t>
            </a:r>
            <a:endParaRPr lang="es-MX" altLang="en-US" sz="2400" b="1" dirty="0">
              <a:ea typeface="MS PGothic" pitchFamily="34" charset="-128"/>
            </a:endParaRPr>
          </a:p>
        </p:txBody>
      </p:sp>
      <p:sp>
        <p:nvSpPr>
          <p:cNvPr id="2053" name="2 CuadroTexto"/>
          <p:cNvSpPr txBox="1">
            <a:spLocks noChangeArrowheads="1"/>
          </p:cNvSpPr>
          <p:nvPr/>
        </p:nvSpPr>
        <p:spPr bwMode="auto">
          <a:xfrm>
            <a:off x="188913" y="1314450"/>
            <a:ext cx="43561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s-AR" altLang="en-US" sz="1300" b="1" dirty="0">
                <a:solidFill>
                  <a:srgbClr val="FF6600"/>
                </a:solidFill>
                <a:ea typeface="MS PGothic" pitchFamily="34" charset="-128"/>
              </a:rPr>
              <a:t>Introducción</a:t>
            </a:r>
            <a:br>
              <a:rPr lang="es-AR" altLang="en-US" sz="1000" dirty="0">
                <a:ea typeface="MS PGothic" pitchFamily="34" charset="-128"/>
              </a:rPr>
            </a:br>
            <a:r>
              <a:rPr lang="es-AR" altLang="ja-JP" sz="1100" dirty="0">
                <a:ea typeface="MS PGothic" pitchFamily="34" charset="-128"/>
              </a:rPr>
              <a:t>La endometriosis se define como una enfermedad inflamatoria crónica caracterizada por la presencia de glándula endometrial funcional y estroma fuera de la cavidad uterina.</a:t>
            </a:r>
          </a:p>
          <a:p>
            <a:pPr algn="just" eaLnBrk="0" hangingPunct="0"/>
            <a:r>
              <a:rPr lang="es-AR" altLang="ja-JP" sz="1100" dirty="0">
                <a:ea typeface="MS PGothic" pitchFamily="34" charset="-128"/>
              </a:rPr>
              <a:t>Se presenta en mujeres en edad  fértil con dolor pélvico .</a:t>
            </a:r>
          </a:p>
          <a:p>
            <a:pPr algn="just" eaLnBrk="0" hangingPunct="0"/>
            <a:r>
              <a:rPr lang="es-MX" sz="1100" dirty="0">
                <a:ea typeface="MS PGothic" pitchFamily="34" charset="-128"/>
              </a:rPr>
              <a:t>El diagnóstico se puede establecer sospecha clínica e imágenes características en las localizaciones mas frecuentes, más sin embargo se hace necesaria la biopsia en casos no habituales, siendo este el método de diagnostico más certero. </a:t>
            </a:r>
          </a:p>
          <a:p>
            <a:pPr algn="just" eaLnBrk="0" hangingPunct="0"/>
            <a:r>
              <a:rPr lang="es-MX" sz="1100" dirty="0">
                <a:ea typeface="MS PGothic" pitchFamily="34" charset="-128"/>
              </a:rPr>
              <a:t>La terapéutica se basa en antiinflamatorios no esteroideos, terapia hormonal y resección quirúrgica. </a:t>
            </a:r>
          </a:p>
        </p:txBody>
      </p:sp>
      <p:sp>
        <p:nvSpPr>
          <p:cNvPr id="2054" name="4 CuadroTexto"/>
          <p:cNvSpPr txBox="1">
            <a:spLocks noChangeArrowheads="1"/>
          </p:cNvSpPr>
          <p:nvPr/>
        </p:nvSpPr>
        <p:spPr bwMode="auto">
          <a:xfrm>
            <a:off x="4954588" y="5551488"/>
            <a:ext cx="394017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altLang="en-US" sz="1300" b="1">
                <a:solidFill>
                  <a:srgbClr val="FF6600"/>
                </a:solidFill>
                <a:ea typeface="MS PGothic" pitchFamily="34" charset="-128"/>
              </a:rPr>
              <a:t>Conclusión o Comentarios</a:t>
            </a:r>
          </a:p>
          <a:p>
            <a:pPr algn="just"/>
            <a:r>
              <a:rPr lang="es-AR" altLang="en-US" sz="1100">
                <a:ea typeface="MS PGothic" pitchFamily="34" charset="-128"/>
              </a:rPr>
              <a:t>La sospecha de endometriosis incluso en sus localizaciones más infrecuentes, como la cutánea, se debe sospechar ante el hallazgo de una lesión focal característica y presencia de sintomatología asociada al ciclo menstrual. </a:t>
            </a:r>
            <a:endParaRPr lang="es-AR" altLang="en-US" sz="1100">
              <a:solidFill>
                <a:srgbClr val="FFC000"/>
              </a:solidFill>
              <a:ea typeface="MS PGothic" pitchFamily="34" charset="-128"/>
            </a:endParaRPr>
          </a:p>
        </p:txBody>
      </p:sp>
      <p:sp>
        <p:nvSpPr>
          <p:cNvPr id="2055" name="6 CuadroTexto"/>
          <p:cNvSpPr txBox="1">
            <a:spLocks noChangeArrowheads="1"/>
          </p:cNvSpPr>
          <p:nvPr/>
        </p:nvSpPr>
        <p:spPr bwMode="auto">
          <a:xfrm>
            <a:off x="4625975" y="1411288"/>
            <a:ext cx="19716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n-US" sz="1000" i="1">
                <a:ea typeface="MS PGothic" pitchFamily="34" charset="-128"/>
              </a:rPr>
              <a:t>Fig.2. Ecografía con transductor lineal de 7.5 MHz, sobre pared abdominal en región infraumbilical línea media.</a:t>
            </a:r>
          </a:p>
          <a:p>
            <a:r>
              <a:rPr lang="es-AR" altLang="en-US" sz="1000" i="1">
                <a:ea typeface="MS PGothic" pitchFamily="34" charset="-128"/>
              </a:rPr>
              <a:t>Se observa a nivel de TCS una imagen nodular sólida, mixta predominantemente hipoecoica, de márgenes definidos lobulados, separada de los músculos de la pared abdominal .</a:t>
            </a:r>
          </a:p>
        </p:txBody>
      </p:sp>
      <p:sp>
        <p:nvSpPr>
          <p:cNvPr id="2" name="10 CuadroTexto"/>
          <p:cNvSpPr txBox="1">
            <a:spLocks noChangeArrowheads="1"/>
          </p:cNvSpPr>
          <p:nvPr/>
        </p:nvSpPr>
        <p:spPr bwMode="auto">
          <a:xfrm>
            <a:off x="219075" y="509350"/>
            <a:ext cx="81756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400" dirty="0">
                <a:latin typeface="Arial" pitchFamily="34" charset="0"/>
                <a:ea typeface="MS PGothic" pitchFamily="34" charset="-128"/>
                <a:cs typeface="Arial" pitchFamily="34" charset="0"/>
              </a:rPr>
              <a:t>AUTORES: </a:t>
            </a:r>
          </a:p>
          <a:p>
            <a:pPr>
              <a:defRPr/>
            </a:pPr>
            <a:r>
              <a:rPr lang="es-ES" sz="1400" dirty="0">
                <a:latin typeface="Arial" pitchFamily="34" charset="0"/>
                <a:ea typeface="MS PGothic" pitchFamily="34" charset="-128"/>
                <a:cs typeface="Arial" pitchFamily="34" charset="0"/>
              </a:rPr>
              <a:t>INSTITUCIÓN:</a:t>
            </a:r>
          </a:p>
          <a:p>
            <a:pPr>
              <a:defRPr/>
            </a:pPr>
            <a:r>
              <a:rPr lang="es-AR" altLang="en-US" sz="1400" dirty="0">
                <a:latin typeface="Arial" pitchFamily="34" charset="0"/>
                <a:ea typeface="MS PGothic" pitchFamily="34" charset="-128"/>
                <a:cs typeface="Arial" pitchFamily="34" charset="0"/>
              </a:rPr>
              <a:t>MAIL:</a:t>
            </a:r>
          </a:p>
        </p:txBody>
      </p:sp>
      <p:sp>
        <p:nvSpPr>
          <p:cNvPr id="2057" name="2 CuadroTexto"/>
          <p:cNvSpPr txBox="1">
            <a:spLocks noChangeArrowheads="1"/>
          </p:cNvSpPr>
          <p:nvPr/>
        </p:nvSpPr>
        <p:spPr bwMode="auto">
          <a:xfrm>
            <a:off x="190500" y="5775325"/>
            <a:ext cx="460057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altLang="ja-JP" sz="1300" b="1" dirty="0">
                <a:solidFill>
                  <a:srgbClr val="FF6600"/>
                </a:solidFill>
                <a:ea typeface="MS PGothic" pitchFamily="34" charset="-128"/>
              </a:rPr>
              <a:t>Caso Clínico</a:t>
            </a:r>
          </a:p>
          <a:p>
            <a:pPr algn="just"/>
            <a:r>
              <a:rPr lang="es-AR" altLang="ja-JP" sz="1100" dirty="0">
                <a:ea typeface="MS PGothic" pitchFamily="34" charset="-128"/>
              </a:rPr>
              <a:t>Mujer de 30 años con cuadro de 3 años de evolución de palpación de nódulo doloroso a nivel de hipogastrio que ha incrementado de tamaño asociado a infertilidad.</a:t>
            </a:r>
          </a:p>
          <a:p>
            <a:pPr algn="just"/>
            <a:r>
              <a:rPr lang="es-AR" altLang="ja-JP" sz="1100" dirty="0">
                <a:ea typeface="MS PGothic" pitchFamily="34" charset="-128"/>
              </a:rPr>
              <a:t>Antecedente de cesárea previa.</a:t>
            </a:r>
          </a:p>
        </p:txBody>
      </p:sp>
      <p:pic>
        <p:nvPicPr>
          <p:cNvPr id="2059" name="Imagen 6"/>
          <p:cNvPicPr>
            <a:picLocks noChangeAspect="1"/>
          </p:cNvPicPr>
          <p:nvPr/>
        </p:nvPicPr>
        <p:blipFill>
          <a:blip r:embed="rId4" cstate="print"/>
          <a:srcRect l="19263" t="28575" r="12527" b="30045"/>
          <a:stretch>
            <a:fillRect/>
          </a:stretch>
        </p:blipFill>
        <p:spPr bwMode="auto">
          <a:xfrm>
            <a:off x="4675188" y="3656013"/>
            <a:ext cx="2332037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6 CuadroTexto"/>
          <p:cNvSpPr txBox="1">
            <a:spLocks noChangeArrowheads="1"/>
          </p:cNvSpPr>
          <p:nvPr/>
        </p:nvSpPr>
        <p:spPr bwMode="auto">
          <a:xfrm>
            <a:off x="7077075" y="4156075"/>
            <a:ext cx="1808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n-US" sz="1000" i="1">
                <a:ea typeface="MS PGothic" pitchFamily="34" charset="-128"/>
              </a:rPr>
              <a:t>Fig.3 Imagen ya descripta que al estudio Doppler color presenta  sutil flujo vascular interno.</a:t>
            </a:r>
          </a:p>
        </p:txBody>
      </p:sp>
      <p:sp>
        <p:nvSpPr>
          <p:cNvPr id="2061" name="6 CuadroTexto"/>
          <p:cNvSpPr txBox="1">
            <a:spLocks noChangeArrowheads="1"/>
          </p:cNvSpPr>
          <p:nvPr/>
        </p:nvSpPr>
        <p:spPr bwMode="auto">
          <a:xfrm>
            <a:off x="163513" y="4367213"/>
            <a:ext cx="27162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n-US" sz="1000" i="1">
                <a:ea typeface="MS PGothic" pitchFamily="34" charset="-128"/>
              </a:rPr>
              <a:t>Fig.1 Localizaciones  mas comunes de endometriosis. 1. ovario, 2. peritoneo pélvico, 3. cicatriz cesárea, 4. tracto gastrointestinal, 5. vejiga, 6.  tejido subcutáneo</a:t>
            </a:r>
          </a:p>
          <a:p>
            <a:r>
              <a:rPr lang="es-AR" altLang="en-US" sz="1000" i="1">
                <a:ea typeface="MS PGothic" pitchFamily="34" charset="-128"/>
              </a:rPr>
              <a:t>A. Ovario visualizado por ecografía transvaginal. B. RM sagital de pelvis ponderada en T2.  </a:t>
            </a:r>
          </a:p>
        </p:txBody>
      </p:sp>
      <p:grpSp>
        <p:nvGrpSpPr>
          <p:cNvPr id="2062" name="Grupo 1"/>
          <p:cNvGrpSpPr>
            <a:grpSpLocks/>
          </p:cNvGrpSpPr>
          <p:nvPr/>
        </p:nvGrpSpPr>
        <p:grpSpPr bwMode="auto">
          <a:xfrm>
            <a:off x="992188" y="3302000"/>
            <a:ext cx="958850" cy="1092200"/>
            <a:chOff x="795915" y="3332236"/>
            <a:chExt cx="1684319" cy="1652282"/>
          </a:xfrm>
        </p:grpSpPr>
        <p:grpSp>
          <p:nvGrpSpPr>
            <p:cNvPr id="2063" name="Grupo 8"/>
            <p:cNvGrpSpPr>
              <a:grpSpLocks/>
            </p:cNvGrpSpPr>
            <p:nvPr/>
          </p:nvGrpSpPr>
          <p:grpSpPr bwMode="auto">
            <a:xfrm>
              <a:off x="795915" y="3332236"/>
              <a:ext cx="1660358" cy="1624263"/>
              <a:chOff x="623854" y="3763480"/>
              <a:chExt cx="1660358" cy="1624263"/>
            </a:xfrm>
          </p:grpSpPr>
          <p:pic>
            <p:nvPicPr>
              <p:cNvPr id="2065" name="Picture 2" descr="Resultado de imagen para folicul ovarian us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6633" t="15123" r="27202" b="27654"/>
              <a:stretch>
                <a:fillRect/>
              </a:stretch>
            </p:blipFill>
            <p:spPr bwMode="auto">
              <a:xfrm>
                <a:off x="623854" y="3763480"/>
                <a:ext cx="1660358" cy="1624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" name="Elipse 40"/>
              <p:cNvSpPr/>
              <p:nvPr/>
            </p:nvSpPr>
            <p:spPr>
              <a:xfrm rot="20926280">
                <a:off x="799535" y="4474345"/>
                <a:ext cx="646957" cy="46350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CO" dirty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64" name="4 CuadroTexto"/>
            <p:cNvSpPr txBox="1">
              <a:spLocks noChangeArrowheads="1"/>
            </p:cNvSpPr>
            <p:nvPr/>
          </p:nvSpPr>
          <p:spPr bwMode="auto">
            <a:xfrm>
              <a:off x="2072680" y="4541516"/>
              <a:ext cx="407554" cy="4430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s-AR" altLang="en-US" sz="1300">
                  <a:solidFill>
                    <a:srgbClr val="FF6600"/>
                  </a:solidFill>
                  <a:ea typeface="MS PGothic" pitchFamily="34" charset="-128"/>
                </a:rPr>
                <a:t>A</a:t>
              </a:r>
              <a:endParaRPr lang="es-AR" altLang="en-US" sz="1100">
                <a:solidFill>
                  <a:srgbClr val="FFC000"/>
                </a:solidFill>
                <a:ea typeface="MS PGothic" pitchFamily="34" charset="-128"/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D125EC6C-D3C3-BD48-B9B5-C8783EA19DC2}"/>
              </a:ext>
            </a:extLst>
          </p:cNvPr>
          <p:cNvSpPr txBox="1"/>
          <p:nvPr/>
        </p:nvSpPr>
        <p:spPr>
          <a:xfrm>
            <a:off x="7526884" y="433422"/>
            <a:ext cx="1419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i SAUMB 2019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 SAUMB 2019</Template>
  <TotalTime>5</TotalTime>
  <Words>306</Words>
  <Application>Microsoft Macintosh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Nati SAUMB 2019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Argerich</dc:creator>
  <cp:lastModifiedBy>Javier Brea Folco</cp:lastModifiedBy>
  <cp:revision>2</cp:revision>
  <dcterms:created xsi:type="dcterms:W3CDTF">2019-05-21T10:12:25Z</dcterms:created>
  <dcterms:modified xsi:type="dcterms:W3CDTF">2021-02-10T22:03:41Z</dcterms:modified>
</cp:coreProperties>
</file>